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3" r:id="rId2"/>
    <p:sldId id="264" r:id="rId3"/>
    <p:sldId id="265" r:id="rId4"/>
    <p:sldId id="267" r:id="rId5"/>
    <p:sldId id="268" r:id="rId6"/>
    <p:sldId id="270" r:id="rId7"/>
    <p:sldId id="278" r:id="rId8"/>
    <p:sldId id="273" r:id="rId9"/>
    <p:sldId id="272" r:id="rId10"/>
    <p:sldId id="275" r:id="rId11"/>
  </p:sldIdLst>
  <p:sldSz cx="9144000" cy="6858000" type="screen4x3"/>
  <p:notesSz cx="6858000" cy="9144000"/>
  <p:defaultTextStyle>
    <a:defPPr>
      <a:defRPr lang="fa-IR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4747FF"/>
    <a:srgbClr val="99FF33"/>
    <a:srgbClr val="9A9600"/>
    <a:srgbClr val="808000"/>
    <a:srgbClr val="669900"/>
    <a:srgbClr val="97DD97"/>
    <a:srgbClr val="6666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12" autoAdjust="0"/>
    <p:restoredTop sz="94671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97329-F120-489A-BCCF-5A6ACBE3E947}" type="datetimeFigureOut">
              <a:rPr lang="fa-IR"/>
              <a:pPr>
                <a:defRPr/>
              </a:pPr>
              <a:t>30/01/1439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F69A4-E4EB-481A-B1B2-43D3B46BC050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18010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54B0F-DAB0-4B0A-A463-819C544EA73C}" type="datetimeFigureOut">
              <a:rPr lang="fa-IR"/>
              <a:pPr>
                <a:defRPr/>
              </a:pPr>
              <a:t>30/01/1439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6223B-ED7D-481C-BE3A-F6B12DA71EAF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98082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FFB93-247F-4715-9F1A-D0E5534A3FFD}" type="datetimeFigureOut">
              <a:rPr lang="fa-IR"/>
              <a:pPr>
                <a:defRPr/>
              </a:pPr>
              <a:t>30/01/1439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B8E14-CF4C-45F2-BC11-859C75C4FADB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97233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9AF2B-740B-4EAA-A3BA-240328A347EC}" type="datetimeFigureOut">
              <a:rPr lang="fa-IR"/>
              <a:pPr>
                <a:defRPr/>
              </a:pPr>
              <a:t>30/01/1439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D8710-B587-49A3-B59C-E24249DA23EB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9216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0A9F-4097-47ED-A632-FDB67C1F509B}" type="datetimeFigureOut">
              <a:rPr lang="fa-IR"/>
              <a:pPr>
                <a:defRPr/>
              </a:pPr>
              <a:t>30/01/1439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1BEC9-25BC-4522-840B-9C1FAF58601E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05349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8E46C-A5CD-47EC-B006-3343546361FB}" type="datetimeFigureOut">
              <a:rPr lang="fa-IR"/>
              <a:pPr>
                <a:defRPr/>
              </a:pPr>
              <a:t>30/01/1439</a:t>
            </a:fld>
            <a:endParaRPr lang="fa-I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97BAA-73CF-4B10-AFAC-2106E24D0E74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7038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852E9-56B7-42C5-96C0-0F12CA43523D}" type="datetimeFigureOut">
              <a:rPr lang="fa-IR"/>
              <a:pPr>
                <a:defRPr/>
              </a:pPr>
              <a:t>30/01/1439</a:t>
            </a:fld>
            <a:endParaRPr lang="fa-I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BC128-A335-438C-A15F-6872257BA673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7390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24081-A109-46C5-A9B2-36A3CCEF46D2}" type="datetimeFigureOut">
              <a:rPr lang="fa-IR"/>
              <a:pPr>
                <a:defRPr/>
              </a:pPr>
              <a:t>30/01/1439</a:t>
            </a:fld>
            <a:endParaRPr lang="fa-I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B05C0-BCAF-46C1-803A-48FF69FA1900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0033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2CAAF-33A1-46F7-B039-C38D7C96F66B}" type="datetimeFigureOut">
              <a:rPr lang="fa-IR"/>
              <a:pPr>
                <a:defRPr/>
              </a:pPr>
              <a:t>30/01/1439</a:t>
            </a:fld>
            <a:endParaRPr lang="fa-I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DE067-3793-4F2C-85F6-1CFDF304F372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9297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3ADA3-32D2-48B0-830A-66C8ED8CF1E4}" type="datetimeFigureOut">
              <a:rPr lang="fa-IR"/>
              <a:pPr>
                <a:defRPr/>
              </a:pPr>
              <a:t>30/01/1439</a:t>
            </a:fld>
            <a:endParaRPr lang="fa-I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43E3E-BFB2-4AE8-880B-677366D36BE0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85565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6D9A8-9405-494C-AFD6-3BD9E112E4EA}" type="datetimeFigureOut">
              <a:rPr lang="fa-IR"/>
              <a:pPr>
                <a:defRPr/>
              </a:pPr>
              <a:t>30/01/1439</a:t>
            </a:fld>
            <a:endParaRPr lang="fa-I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02FB-DEED-40A0-9666-EEE6A309168A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1236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BF9435-8A74-4583-BF79-8C6672F83A2F}" type="datetimeFigureOut">
              <a:rPr lang="fa-IR"/>
              <a:pPr>
                <a:defRPr/>
              </a:pPr>
              <a:t>30/01/1439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DA8982-76B1-4886-93E1-2DDACF5BD1AA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smtClean="0"/>
          </a:p>
        </p:txBody>
      </p:sp>
      <p:pic>
        <p:nvPicPr>
          <p:cNvPr id="2051" name="Content Placeholder 3" descr="221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4479925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fa-IR" b="1">
              <a:solidFill>
                <a:srgbClr val="C00000"/>
              </a:solidFill>
              <a:cs typeface="B Nazanin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5656" y="1966044"/>
            <a:ext cx="4278731" cy="203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4400" b="1" dirty="0" smtClean="0">
                <a:cs typeface="B Titr" pitchFamily="2" charset="-78"/>
              </a:rPr>
              <a:t>ثمره</a:t>
            </a:r>
          </a:p>
          <a:p>
            <a:pPr algn="ctr">
              <a:lnSpc>
                <a:spcPct val="150000"/>
              </a:lnSpc>
            </a:pPr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پـاکـدامـنـی</a:t>
            </a:r>
            <a:endParaRPr lang="fa-IR" sz="4400" b="1" dirty="0">
              <a:cs typeface="B Titr" pitchFamily="2" charset="-78"/>
            </a:endParaRPr>
          </a:p>
        </p:txBody>
      </p:sp>
      <p:pic>
        <p:nvPicPr>
          <p:cNvPr id="6" name="آهنگ147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smtClean="0"/>
          </a:p>
        </p:txBody>
      </p:sp>
      <p:pic>
        <p:nvPicPr>
          <p:cNvPr id="11267" name="Content Placeholder 3" descr="1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91719" y="579159"/>
            <a:ext cx="4055451" cy="558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800" b="1" dirty="0">
                <a:solidFill>
                  <a:schemeClr val="bg1"/>
                </a:solidFill>
                <a:cs typeface="B Lotus" pitchFamily="2" charset="-78"/>
              </a:rPr>
              <a:t>مرد ماجرای خود را بازگو </a:t>
            </a:r>
            <a:r>
              <a:rPr lang="fa-IR" sz="2800" b="1" dirty="0" smtClean="0">
                <a:solidFill>
                  <a:schemeClr val="bg1"/>
                </a:solidFill>
                <a:cs typeface="B Lotus" pitchFamily="2" charset="-78"/>
              </a:rPr>
              <a:t>کرد.</a:t>
            </a:r>
          </a:p>
          <a:p>
            <a:pPr algn="justLow">
              <a:lnSpc>
                <a:spcPct val="150000"/>
              </a:lnSpc>
            </a:pPr>
            <a:r>
              <a:rPr lang="fa-IR" sz="2800" b="1" dirty="0" smtClean="0">
                <a:solidFill>
                  <a:schemeClr val="bg1"/>
                </a:solidFill>
                <a:cs typeface="B Lotus" pitchFamily="2" charset="-78"/>
              </a:rPr>
              <a:t>راهب گفت:</a:t>
            </a:r>
          </a:p>
          <a:p>
            <a:pPr algn="justLow">
              <a:lnSpc>
                <a:spcPct val="150000"/>
              </a:lnSpc>
            </a:pPr>
            <a:r>
              <a:rPr lang="fa-IR" sz="2800" b="1" dirty="0" smtClean="0">
                <a:solidFill>
                  <a:schemeClr val="bg1"/>
                </a:solidFill>
                <a:cs typeface="B Lotus" pitchFamily="2" charset="-78"/>
              </a:rPr>
              <a:t>خداوند </a:t>
            </a:r>
            <a:r>
              <a:rPr lang="fa-IR" sz="2800" b="1" dirty="0">
                <a:solidFill>
                  <a:schemeClr val="bg1"/>
                </a:solidFill>
                <a:cs typeface="B Lotus" pitchFamily="2" charset="-78"/>
              </a:rPr>
              <a:t>گناهان گذشته­ات را آمرزيده و این لطف ویژه را نصیبت فرموده است. مراقب آینده باش و خویشتن را بار دیگر به گناه آلوده </a:t>
            </a:r>
            <a:r>
              <a:rPr lang="fa-IR" sz="2800" b="1" dirty="0" smtClean="0">
                <a:solidFill>
                  <a:schemeClr val="bg1"/>
                </a:solidFill>
                <a:cs typeface="B Lotus" pitchFamily="2" charset="-78"/>
              </a:rPr>
              <a:t>مساز.</a:t>
            </a:r>
          </a:p>
          <a:p>
            <a:pPr algn="justLow">
              <a:lnSpc>
                <a:spcPct val="150000"/>
              </a:lnSpc>
            </a:pPr>
            <a:endParaRPr lang="fa-IR" sz="2800" b="1" dirty="0">
              <a:solidFill>
                <a:schemeClr val="bg1"/>
              </a:solidFill>
              <a:cs typeface="B Lotus" pitchFamily="2" charset="-78"/>
            </a:endParaRPr>
          </a:p>
          <a:p>
            <a:pPr algn="l">
              <a:lnSpc>
                <a:spcPct val="150000"/>
              </a:lnSpc>
            </a:pPr>
            <a:r>
              <a:rPr lang="fa-IR" sz="1400" b="1" dirty="0">
                <a:solidFill>
                  <a:srgbClr val="99FF33"/>
                </a:solidFill>
                <a:cs typeface="B Lotus" pitchFamily="2" charset="-78"/>
              </a:rPr>
              <a:t> </a:t>
            </a:r>
            <a:r>
              <a:rPr lang="fa-IR" sz="1400" b="1" dirty="0" smtClean="0">
                <a:solidFill>
                  <a:srgbClr val="99FF33"/>
                </a:solidFill>
                <a:cs typeface="B Lotus" pitchFamily="2" charset="-78"/>
              </a:rPr>
              <a:t>برگرفته </a:t>
            </a:r>
            <a:r>
              <a:rPr lang="fa-IR" sz="1400" b="1" dirty="0">
                <a:solidFill>
                  <a:srgbClr val="99FF33"/>
                </a:solidFill>
                <a:cs typeface="B Lotus" pitchFamily="2" charset="-78"/>
              </a:rPr>
              <a:t>از اصول كافي، ج2، ص69، </a:t>
            </a:r>
            <a:r>
              <a:rPr lang="fa-IR" sz="1400" b="1" dirty="0" smtClean="0">
                <a:solidFill>
                  <a:srgbClr val="99FF33"/>
                </a:solidFill>
                <a:cs typeface="B Lotus" pitchFamily="2" charset="-78"/>
              </a:rPr>
              <a:t>ح8</a:t>
            </a:r>
            <a:endParaRPr lang="en-US" sz="1400" b="1" dirty="0">
              <a:solidFill>
                <a:srgbClr val="99FF33"/>
              </a:solidFill>
              <a:cs typeface="B Lotus" pitchFamily="2" charset="-78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smtClean="0"/>
          </a:p>
        </p:txBody>
      </p:sp>
      <p:pic>
        <p:nvPicPr>
          <p:cNvPr id="3075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4716016" y="188640"/>
            <a:ext cx="4104456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fa-IR" sz="3200" b="1" dirty="0" smtClean="0">
                <a:solidFill>
                  <a:srgbClr val="C00000"/>
                </a:solidFill>
                <a:cs typeface="B Lotus" pitchFamily="2" charset="-78"/>
              </a:rPr>
              <a:t>مـردی بـا خــانـواده­اش</a:t>
            </a:r>
          </a:p>
          <a:p>
            <a:pPr algn="justLow"/>
            <a:r>
              <a:rPr lang="fa-IR" sz="3200" b="1" dirty="0" smtClean="0">
                <a:solidFill>
                  <a:srgbClr val="C00000"/>
                </a:solidFill>
                <a:cs typeface="B Lotus" pitchFamily="2" charset="-78"/>
              </a:rPr>
              <a:t>بـرای سـفـری عـازم</a:t>
            </a:r>
          </a:p>
          <a:p>
            <a:pPr algn="justLow"/>
            <a:r>
              <a:rPr lang="fa-IR" sz="3200" b="1" dirty="0" smtClean="0">
                <a:solidFill>
                  <a:srgbClr val="C00000"/>
                </a:solidFill>
                <a:cs typeface="B Lotus" pitchFamily="2" charset="-78"/>
              </a:rPr>
              <a:t>شـدند و از طـریـق</a:t>
            </a:r>
          </a:p>
          <a:p>
            <a:pPr algn="justLow"/>
            <a:r>
              <a:rPr lang="fa-IR" sz="3200" b="1" dirty="0" smtClean="0">
                <a:solidFill>
                  <a:srgbClr val="C00000"/>
                </a:solidFill>
                <a:cs typeface="B Lotus" pitchFamily="2" charset="-78"/>
              </a:rPr>
              <a:t>دریـا مســافـرت</a:t>
            </a:r>
          </a:p>
          <a:p>
            <a:pPr algn="justLow"/>
            <a:r>
              <a:rPr lang="fa-IR" sz="3200" b="1" dirty="0" smtClean="0">
                <a:solidFill>
                  <a:srgbClr val="C00000"/>
                </a:solidFill>
                <a:cs typeface="B Lotus" pitchFamily="2" charset="-78"/>
              </a:rPr>
              <a:t>كــــرد نـــد.</a:t>
            </a:r>
            <a:endParaRPr lang="fa-IR" sz="3200" b="1" dirty="0">
              <a:solidFill>
                <a:srgbClr val="C00000"/>
              </a:solidFill>
              <a:cs typeface="B Lotus" pitchFamily="2" charset="-78"/>
            </a:endParaRPr>
          </a:p>
          <a:p>
            <a:pPr algn="justLow"/>
            <a:r>
              <a:rPr lang="fa-IR" sz="3200" b="1" dirty="0" smtClean="0">
                <a:solidFill>
                  <a:srgbClr val="C00000"/>
                </a:solidFill>
                <a:cs typeface="B Lotus" pitchFamily="2" charset="-78"/>
              </a:rPr>
              <a:t>در میــانـة راه</a:t>
            </a:r>
          </a:p>
          <a:p>
            <a:pPr algn="justLow"/>
            <a:r>
              <a:rPr lang="fa-IR" sz="3200" b="1" dirty="0" smtClean="0">
                <a:solidFill>
                  <a:srgbClr val="C00000"/>
                </a:solidFill>
                <a:cs typeface="B Lotus" pitchFamily="2" charset="-78"/>
              </a:rPr>
              <a:t>طوفانی شـدیـد</a:t>
            </a:r>
          </a:p>
          <a:p>
            <a:pPr algn="justLow"/>
            <a:r>
              <a:rPr lang="fa-IR" sz="3200" b="1" dirty="0" smtClean="0">
                <a:solidFill>
                  <a:srgbClr val="C00000"/>
                </a:solidFill>
                <a:cs typeface="B Lotus" pitchFamily="2" charset="-78"/>
              </a:rPr>
              <a:t>وزیـدن گـرفت و</a:t>
            </a:r>
          </a:p>
          <a:p>
            <a:pPr algn="justLow"/>
            <a:r>
              <a:rPr lang="fa-IR" sz="3200" b="1" dirty="0" smtClean="0">
                <a:solidFill>
                  <a:srgbClr val="C00000"/>
                </a:solidFill>
                <a:cs typeface="B Lotus" pitchFamily="2" charset="-78"/>
              </a:rPr>
              <a:t>كشتى درهم شكست</a:t>
            </a:r>
          </a:p>
          <a:p>
            <a:pPr algn="justLow"/>
            <a:r>
              <a:rPr lang="fa-IR" sz="3200" b="1" dirty="0" smtClean="0">
                <a:solidFill>
                  <a:srgbClr val="C00000"/>
                </a:solidFill>
                <a:cs typeface="B Lotus" pitchFamily="2" charset="-78"/>
              </a:rPr>
              <a:t>جز همـسـرِ آن مـرد،</a:t>
            </a:r>
          </a:p>
          <a:p>
            <a:pPr algn="justLow"/>
            <a:r>
              <a:rPr lang="fa-IR" sz="3200" b="1" dirty="0" smtClean="0">
                <a:solidFill>
                  <a:srgbClr val="C00000"/>
                </a:solidFill>
                <a:cs typeface="B Lotus" pitchFamily="2" charset="-78"/>
              </a:rPr>
              <a:t>تمامِ سرنشـینان كـشـتى</a:t>
            </a:r>
          </a:p>
          <a:p>
            <a:pPr algn="justLow"/>
            <a:r>
              <a:rPr lang="fa-IR" sz="3200" b="1" dirty="0" smtClean="0">
                <a:solidFill>
                  <a:srgbClr val="C00000"/>
                </a:solidFill>
                <a:cs typeface="B Lotus" pitchFamily="2" charset="-78"/>
              </a:rPr>
              <a:t>غــــرق شــــدنــــد</a:t>
            </a:r>
            <a:r>
              <a:rPr lang="fa-IR" sz="3200" b="1" dirty="0">
                <a:solidFill>
                  <a:srgbClr val="C00000"/>
                </a:solidFill>
                <a:cs typeface="B Lotus" pitchFamily="2" charset="-78"/>
              </a:rPr>
              <a:t>.</a:t>
            </a:r>
            <a:endParaRPr lang="en-US" sz="3200" b="1" dirty="0">
              <a:solidFill>
                <a:srgbClr val="C00000"/>
              </a:solidFill>
              <a:cs typeface="B Lotus" pitchFamily="2" charset="-78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smtClean="0"/>
          </a:p>
        </p:txBody>
      </p:sp>
      <p:pic>
        <p:nvPicPr>
          <p:cNvPr id="4099" name="Content Placeholder 3" descr="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525" y="0"/>
            <a:ext cx="9144000" cy="6858000"/>
          </a:xfrm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195513" y="714375"/>
            <a:ext cx="52562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a-IR" sz="3200" b="1" dirty="0">
                <a:solidFill>
                  <a:srgbClr val="C00000"/>
                </a:solidFill>
                <a:cs typeface="B Lotus" pitchFamily="2" charset="-78"/>
              </a:rPr>
              <a:t>زن به وسیله تخته چوبی خود را به ساحل جزیره­ای رساند و درآنجا ناگهان با مردي فاسق مواجه گشت!</a:t>
            </a:r>
            <a:endParaRPr lang="en-US" sz="3200" b="1" dirty="0">
              <a:solidFill>
                <a:srgbClr val="C00000"/>
              </a:solidFill>
              <a:cs typeface="B Lotus" pitchFamily="2" charset="-78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smtClean="0"/>
          </a:p>
        </p:txBody>
      </p:sp>
      <p:sp>
        <p:nvSpPr>
          <p:cNvPr id="5" name="Rectangle 4"/>
          <p:cNvSpPr/>
          <p:nvPr/>
        </p:nvSpPr>
        <p:spPr>
          <a:xfrm>
            <a:off x="285720" y="3929066"/>
            <a:ext cx="82808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dirty="0">
                <a:latin typeface="+mn-lt"/>
                <a:cs typeface="+mn-cs"/>
              </a:rPr>
              <a:t>. </a:t>
            </a:r>
            <a:endParaRPr lang="en-US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+mn-lt"/>
              <a:cs typeface="B Zar" pitchFamily="2" charset="-78"/>
            </a:endParaRPr>
          </a:p>
        </p:txBody>
      </p:sp>
      <p:pic>
        <p:nvPicPr>
          <p:cNvPr id="5124" name="Content Placeholder 3" descr="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716463" y="620713"/>
            <a:ext cx="43195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a-IR" sz="3200" b="1" dirty="0">
                <a:solidFill>
                  <a:srgbClr val="C00000"/>
                </a:solidFill>
                <a:cs typeface="B Lotus" pitchFamily="2" charset="-78"/>
              </a:rPr>
              <a:t>مرد هنگامی که زن را دید به او خیره شد و پرسيد: </a:t>
            </a:r>
          </a:p>
          <a:p>
            <a:pPr algn="ctr"/>
            <a:r>
              <a:rPr lang="fa-IR" sz="3200" b="1" dirty="0">
                <a:solidFill>
                  <a:srgbClr val="C00000"/>
                </a:solidFill>
                <a:cs typeface="B Lotus" pitchFamily="2" charset="-78"/>
              </a:rPr>
              <a:t>تو انسان هستی یا پری؟! </a:t>
            </a:r>
            <a:endParaRPr lang="en-US" sz="3200" b="1" dirty="0">
              <a:solidFill>
                <a:srgbClr val="C00000"/>
              </a:solidFill>
              <a:cs typeface="B Lotus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763" y="2276872"/>
            <a:ext cx="453650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a-IR" sz="3200" b="1" dirty="0">
                <a:solidFill>
                  <a:srgbClr val="C00000"/>
                </a:solidFill>
                <a:cs typeface="B Lotus" pitchFamily="2" charset="-78"/>
              </a:rPr>
              <a:t>زن پاسخ داد:</a:t>
            </a:r>
          </a:p>
          <a:p>
            <a:pPr algn="ctr"/>
            <a:r>
              <a:rPr lang="fa-IR" sz="3200" b="1" dirty="0">
                <a:solidFill>
                  <a:srgbClr val="C00000"/>
                </a:solidFill>
                <a:cs typeface="B Lotus" pitchFamily="2" charset="-78"/>
              </a:rPr>
              <a:t>انسانم. </a:t>
            </a:r>
          </a:p>
          <a:p>
            <a:pPr algn="ctr"/>
            <a:r>
              <a:rPr lang="fa-IR" sz="3200" b="1" dirty="0">
                <a:solidFill>
                  <a:srgbClr val="C00000"/>
                </a:solidFill>
                <a:cs typeface="B Lotus" pitchFamily="2" charset="-78"/>
              </a:rPr>
              <a:t>مرد به او نزديك شد </a:t>
            </a:r>
          </a:p>
          <a:p>
            <a:pPr algn="ctr"/>
            <a:r>
              <a:rPr lang="fa-IR" sz="3200" b="1" dirty="0">
                <a:solidFill>
                  <a:srgbClr val="C00000"/>
                </a:solidFill>
                <a:cs typeface="B Lotus" pitchFamily="2" charset="-78"/>
              </a:rPr>
              <a:t>و زن مضطرب و نگران گردید.</a:t>
            </a:r>
            <a:endParaRPr lang="en-US" sz="3200" b="1" dirty="0">
              <a:solidFill>
                <a:srgbClr val="C00000"/>
              </a:solidFill>
              <a:cs typeface="B Lotus" pitchFamily="2" charset="-78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smtClean="0"/>
          </a:p>
        </p:txBody>
      </p:sp>
      <p:pic>
        <p:nvPicPr>
          <p:cNvPr id="4" name="Content Placeholder 3" descr="9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72" b="8112"/>
          <a:stretch/>
        </p:blipFill>
        <p:spPr>
          <a:xfrm>
            <a:off x="-108519" y="1"/>
            <a:ext cx="9289032" cy="6885384"/>
          </a:xfrm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2874" y="1071563"/>
            <a:ext cx="594129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a-IR" sz="3200" b="1" dirty="0">
                <a:solidFill>
                  <a:srgbClr val="C00000"/>
                </a:solidFill>
                <a:cs typeface="B Lotus" pitchFamily="2" charset="-78"/>
              </a:rPr>
              <a:t>مرد گفت: </a:t>
            </a:r>
            <a:r>
              <a:rPr lang="fa-IR" sz="3200" b="1" dirty="0">
                <a:solidFill>
                  <a:srgbClr val="FF0000"/>
                </a:solidFill>
                <a:cs typeface="B Lotus" pitchFamily="2" charset="-78"/>
              </a:rPr>
              <a:t>چرا نگرانی؟! </a:t>
            </a:r>
          </a:p>
          <a:p>
            <a:pPr algn="ctr"/>
            <a:r>
              <a:rPr lang="fa-IR" sz="3200" b="1" dirty="0" smtClean="0">
                <a:solidFill>
                  <a:srgbClr val="C00000"/>
                </a:solidFill>
                <a:cs typeface="B Lotus" pitchFamily="2" charset="-78"/>
              </a:rPr>
              <a:t>زن </a:t>
            </a:r>
            <a:r>
              <a:rPr lang="fa-IR" sz="3200" b="1" dirty="0">
                <a:solidFill>
                  <a:srgbClr val="C00000"/>
                </a:solidFill>
                <a:cs typeface="B Lotus" pitchFamily="2" charset="-78"/>
              </a:rPr>
              <a:t>گفت: </a:t>
            </a:r>
            <a:r>
              <a:rPr lang="fa-IR" sz="3200" b="1" dirty="0"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Lotus" pitchFamily="2" charset="-78"/>
              </a:rPr>
              <a:t>از خداي خود </a:t>
            </a:r>
            <a:r>
              <a:rPr lang="fa-IR" sz="3200" b="1" dirty="0" smtClean="0"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Lotus" pitchFamily="2" charset="-78"/>
              </a:rPr>
              <a:t>مي­ترسم!</a:t>
            </a:r>
          </a:p>
          <a:p>
            <a:pPr algn="ctr"/>
            <a:r>
              <a:rPr lang="fa-IR" sz="3200" b="1" dirty="0" smtClean="0">
                <a:solidFill>
                  <a:srgbClr val="C00000"/>
                </a:solidFill>
                <a:cs typeface="B Lotus" pitchFamily="2" charset="-78"/>
              </a:rPr>
              <a:t>سخن </a:t>
            </a:r>
            <a:r>
              <a:rPr lang="fa-IR" sz="3200" b="1" dirty="0">
                <a:solidFill>
                  <a:srgbClr val="C00000"/>
                </a:solidFill>
                <a:cs typeface="B Lotus" pitchFamily="2" charset="-78"/>
              </a:rPr>
              <a:t>زن، مرد را به خود آورد </a:t>
            </a:r>
            <a:r>
              <a:rPr lang="fa-IR" sz="3200" b="1" dirty="0" smtClean="0">
                <a:solidFill>
                  <a:srgbClr val="C00000"/>
                </a:solidFill>
                <a:cs typeface="B Lotus" pitchFamily="2" charset="-78"/>
              </a:rPr>
              <a:t>و</a:t>
            </a:r>
          </a:p>
          <a:p>
            <a:pPr algn="ctr"/>
            <a:r>
              <a:rPr lang="fa-IR" sz="3200" b="1" dirty="0" smtClean="0">
                <a:solidFill>
                  <a:srgbClr val="C00000"/>
                </a:solidFill>
                <a:cs typeface="B Lotus" pitchFamily="2" charset="-78"/>
              </a:rPr>
              <a:t>گفت:</a:t>
            </a:r>
          </a:p>
          <a:p>
            <a:pPr algn="ctr"/>
            <a:r>
              <a:rPr lang="fa-IR" sz="3200" b="1" dirty="0" smtClean="0"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Lotus" pitchFamily="2" charset="-78"/>
              </a:rPr>
              <a:t>من </a:t>
            </a:r>
            <a:r>
              <a:rPr lang="fa-IR" sz="3200" b="1" dirty="0"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Lotus" pitchFamily="2" charset="-78"/>
              </a:rPr>
              <a:t>باید بیشتر از خدا بترسم! </a:t>
            </a:r>
            <a:endParaRPr lang="fa-IR" sz="3200" b="1" dirty="0" smtClean="0">
              <a:solidFill>
                <a:srgbClr val="0066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cs typeface="B Lotus" pitchFamily="2" charset="-78"/>
            </a:endParaRPr>
          </a:p>
          <a:p>
            <a:pPr algn="ctr"/>
            <a:r>
              <a:rPr lang="fa-IR" sz="3200" b="1" dirty="0" smtClean="0">
                <a:solidFill>
                  <a:srgbClr val="C00000"/>
                </a:solidFill>
                <a:cs typeface="B Lotus" pitchFamily="2" charset="-78"/>
              </a:rPr>
              <a:t>آن­گاه </a:t>
            </a:r>
            <a:r>
              <a:rPr lang="fa-IR" sz="3200" b="1" dirty="0">
                <a:solidFill>
                  <a:srgbClr val="C00000"/>
                </a:solidFill>
                <a:cs typeface="B Lotus" pitchFamily="2" charset="-78"/>
              </a:rPr>
              <a:t>برخاست و به سوي خانه­اش بازگشت. </a:t>
            </a:r>
            <a:endParaRPr lang="en-US" sz="3200" b="1" dirty="0">
              <a:solidFill>
                <a:srgbClr val="C00000"/>
              </a:solidFill>
              <a:cs typeface="B Lotus" pitchFamily="2" charset="-7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smtClean="0"/>
          </a:p>
        </p:txBody>
      </p:sp>
      <p:pic>
        <p:nvPicPr>
          <p:cNvPr id="7171" name="Content Placeholder 3" descr="1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14282" y="2743611"/>
            <a:ext cx="8786842" cy="961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ArchUp">
              <a:avLst/>
            </a:prstTxWarp>
            <a:spAutoFit/>
          </a:bodyPr>
          <a:lstStyle/>
          <a:p>
            <a:pPr algn="ctr"/>
            <a:r>
              <a:rPr lang="fa-IR" sz="3200" b="1" dirty="0">
                <a:solidFill>
                  <a:schemeClr val="bg1"/>
                </a:solidFill>
                <a:cs typeface="B Lotus" pitchFamily="2" charset="-78"/>
              </a:rPr>
              <a:t>آن مرد در حالي كه از كار خود پشيمان و تائب </a:t>
            </a:r>
            <a:r>
              <a:rPr lang="fa-IR" sz="3200" b="1" dirty="0" smtClean="0">
                <a:solidFill>
                  <a:schemeClr val="bg1"/>
                </a:solidFill>
                <a:cs typeface="B Lotus" pitchFamily="2" charset="-78"/>
              </a:rPr>
              <a:t>بود</a:t>
            </a:r>
          </a:p>
          <a:p>
            <a:pPr algn="ctr"/>
            <a:r>
              <a:rPr lang="fa-IR" sz="3200" b="1" dirty="0" smtClean="0">
                <a:solidFill>
                  <a:srgbClr val="4747FF"/>
                </a:solidFill>
                <a:cs typeface="B Lotus" pitchFamily="2" charset="-78"/>
              </a:rPr>
              <a:t>در </a:t>
            </a:r>
            <a:r>
              <a:rPr lang="fa-IR" sz="3200" b="1" dirty="0">
                <a:solidFill>
                  <a:srgbClr val="4747FF"/>
                </a:solidFill>
                <a:cs typeface="B Lotus" pitchFamily="2" charset="-78"/>
              </a:rPr>
              <a:t>راه با راهبي روبه­رو </a:t>
            </a:r>
            <a:r>
              <a:rPr lang="fa-IR" sz="3200" b="1" dirty="0" smtClean="0">
                <a:solidFill>
                  <a:srgbClr val="4747FF"/>
                </a:solidFill>
                <a:cs typeface="B Lotus" pitchFamily="2" charset="-78"/>
              </a:rPr>
              <a:t>شد</a:t>
            </a:r>
          </a:p>
          <a:p>
            <a:pPr algn="ctr"/>
            <a:r>
              <a:rPr lang="fa-IR" sz="3200" b="1" dirty="0" smtClean="0">
                <a:solidFill>
                  <a:srgbClr val="0070C0"/>
                </a:solidFill>
                <a:cs typeface="B Lotus" pitchFamily="2" charset="-78"/>
              </a:rPr>
              <a:t>گرمای </a:t>
            </a:r>
            <a:r>
              <a:rPr lang="fa-IR" sz="3200" b="1" dirty="0">
                <a:solidFill>
                  <a:srgbClr val="0070C0"/>
                </a:solidFill>
                <a:cs typeface="B Lotus" pitchFamily="2" charset="-78"/>
              </a:rPr>
              <a:t>خورشید هر دوی آنها را </a:t>
            </a:r>
            <a:r>
              <a:rPr lang="fa-IR" sz="3200" b="1" dirty="0" smtClean="0">
                <a:solidFill>
                  <a:srgbClr val="0070C0"/>
                </a:solidFill>
                <a:cs typeface="B Lotus" pitchFamily="2" charset="-78"/>
              </a:rPr>
              <a:t>می­آزرد.</a:t>
            </a:r>
          </a:p>
          <a:p>
            <a:pPr algn="ctr"/>
            <a:r>
              <a:rPr lang="fa-IR" sz="3200" b="1" dirty="0" smtClean="0">
                <a:solidFill>
                  <a:srgbClr val="7030A0"/>
                </a:solidFill>
                <a:cs typeface="B Lotus" pitchFamily="2" charset="-78"/>
              </a:rPr>
              <a:t>راهب گفت:</a:t>
            </a:r>
          </a:p>
          <a:p>
            <a:pPr algn="ctr"/>
            <a:r>
              <a:rPr lang="fa-IR" sz="3200" b="1" dirty="0" smtClean="0">
                <a:cs typeface="B Lotus" pitchFamily="2" charset="-78"/>
              </a:rPr>
              <a:t>بیا </a:t>
            </a:r>
            <a:r>
              <a:rPr lang="fa-IR" sz="3200" b="1" dirty="0">
                <a:cs typeface="B Lotus" pitchFamily="2" charset="-78"/>
              </a:rPr>
              <a:t>از خدا بخواهیم تا بین ما و خورشید سایه­ای افكند.</a:t>
            </a:r>
            <a:endParaRPr lang="en-US" sz="3200" b="1" dirty="0">
              <a:cs typeface="B Lotus" pitchFamily="2" charset="-78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smtClean="0"/>
          </a:p>
        </p:txBody>
      </p:sp>
      <p:pic>
        <p:nvPicPr>
          <p:cNvPr id="8195" name="Content Placeholder 3" descr="4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923928" y="333375"/>
            <a:ext cx="475175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fa-IR" sz="3200" b="1" dirty="0">
                <a:solidFill>
                  <a:srgbClr val="C00000"/>
                </a:solidFill>
                <a:cs typeface="B Lotus" pitchFamily="2" charset="-78"/>
              </a:rPr>
              <a:t>مرد </a:t>
            </a:r>
            <a:r>
              <a:rPr lang="fa-IR" sz="3200" b="1" dirty="0" smtClean="0">
                <a:solidFill>
                  <a:srgbClr val="C00000"/>
                </a:solidFill>
                <a:cs typeface="B Lotus" pitchFamily="2" charset="-78"/>
              </a:rPr>
              <a:t>گفت:</a:t>
            </a:r>
          </a:p>
          <a:p>
            <a:pPr algn="justLow"/>
            <a:r>
              <a:rPr lang="fa-IR" sz="3200" b="1" dirty="0" smtClean="0">
                <a:cs typeface="B Lotus" pitchFamily="2" charset="-78"/>
              </a:rPr>
              <a:t>من </a:t>
            </a:r>
            <a:r>
              <a:rPr lang="fa-IR" sz="3200" b="1" dirty="0">
                <a:cs typeface="B Lotus" pitchFamily="2" charset="-78"/>
              </a:rPr>
              <a:t>کاری نيك در خود سراغ ندارم تا زمینه این لطف خداوند </a:t>
            </a:r>
            <a:r>
              <a:rPr lang="fa-IR" sz="3200" b="1" dirty="0" smtClean="0">
                <a:cs typeface="B Lotus" pitchFamily="2" charset="-78"/>
              </a:rPr>
              <a:t>گردد.</a:t>
            </a:r>
          </a:p>
          <a:p>
            <a:pPr algn="justLow"/>
            <a:r>
              <a:rPr lang="fa-IR" sz="3200" b="1" dirty="0" smtClean="0">
                <a:cs typeface="B Lotus" pitchFamily="2" charset="-78"/>
              </a:rPr>
              <a:t>شما </a:t>
            </a:r>
            <a:r>
              <a:rPr lang="fa-IR" sz="3200" b="1" dirty="0">
                <a:cs typeface="B Lotus" pitchFamily="2" charset="-78"/>
              </a:rPr>
              <a:t>دعا کن تا من آمین بگویم.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1520" y="2132856"/>
            <a:ext cx="389525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a-IR" sz="3200" b="1" dirty="0">
                <a:solidFill>
                  <a:srgbClr val="006600"/>
                </a:solidFill>
                <a:cs typeface="B Lotus" pitchFamily="2" charset="-78"/>
              </a:rPr>
              <a:t> راهب، خدا را </a:t>
            </a:r>
            <a:r>
              <a:rPr lang="fa-IR" sz="3200" b="1" dirty="0" smtClean="0">
                <a:solidFill>
                  <a:srgbClr val="006600"/>
                </a:solidFill>
                <a:cs typeface="B Lotus" pitchFamily="2" charset="-78"/>
              </a:rPr>
              <a:t>خواند</a:t>
            </a:r>
          </a:p>
          <a:p>
            <a:pPr algn="ctr"/>
            <a:r>
              <a:rPr lang="fa-IR" sz="3200" b="1" dirty="0" smtClean="0">
                <a:solidFill>
                  <a:srgbClr val="006600"/>
                </a:solidFill>
                <a:cs typeface="B Lotus" pitchFamily="2" charset="-78"/>
              </a:rPr>
              <a:t>و </a:t>
            </a:r>
            <a:r>
              <a:rPr lang="fa-IR" sz="3200" b="1" dirty="0">
                <a:solidFill>
                  <a:srgbClr val="006600"/>
                </a:solidFill>
                <a:cs typeface="B Lotus" pitchFamily="2" charset="-78"/>
              </a:rPr>
              <a:t>از او </a:t>
            </a:r>
            <a:r>
              <a:rPr lang="fa-IR" sz="3200" b="1" dirty="0" smtClean="0">
                <a:solidFill>
                  <a:srgbClr val="006600"/>
                </a:solidFill>
                <a:cs typeface="B Lotus" pitchFamily="2" charset="-78"/>
              </a:rPr>
              <a:t>خواست</a:t>
            </a:r>
          </a:p>
          <a:p>
            <a:pPr algn="ctr"/>
            <a:r>
              <a:rPr lang="fa-IR" sz="3200" b="1" dirty="0" smtClean="0">
                <a:solidFill>
                  <a:srgbClr val="006600"/>
                </a:solidFill>
                <a:cs typeface="B Lotus" pitchFamily="2" charset="-78"/>
              </a:rPr>
              <a:t>برای آنها </a:t>
            </a:r>
            <a:r>
              <a:rPr lang="fa-IR" sz="3200" b="1" dirty="0">
                <a:solidFill>
                  <a:srgbClr val="006600"/>
                </a:solidFill>
                <a:cs typeface="B Lotus" pitchFamily="2" charset="-78"/>
              </a:rPr>
              <a:t>سایه­ای قرار </a:t>
            </a:r>
            <a:r>
              <a:rPr lang="fa-IR" sz="3200" b="1" dirty="0" smtClean="0">
                <a:solidFill>
                  <a:srgbClr val="006600"/>
                </a:solidFill>
                <a:cs typeface="B Lotus" pitchFamily="2" charset="-78"/>
              </a:rPr>
              <a:t>دهد</a:t>
            </a:r>
          </a:p>
          <a:p>
            <a:pPr algn="ctr"/>
            <a:r>
              <a:rPr lang="fa-IR" sz="3200" b="1" dirty="0" smtClean="0">
                <a:solidFill>
                  <a:srgbClr val="006600"/>
                </a:solidFill>
                <a:cs typeface="B Lotus" pitchFamily="2" charset="-78"/>
              </a:rPr>
              <a:t>مرد </a:t>
            </a:r>
            <a:r>
              <a:rPr lang="fa-IR" sz="3200" b="1" dirty="0">
                <a:solidFill>
                  <a:srgbClr val="006600"/>
                </a:solidFill>
                <a:cs typeface="B Lotus" pitchFamily="2" charset="-78"/>
              </a:rPr>
              <a:t>هم آمین گفت.</a:t>
            </a:r>
            <a:endParaRPr lang="en-US" sz="3200" b="1" dirty="0">
              <a:solidFill>
                <a:srgbClr val="006600"/>
              </a:solidFill>
              <a:cs typeface="B Lotus" pitchFamily="2" charset="-78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smtClean="0"/>
          </a:p>
        </p:txBody>
      </p:sp>
      <p:pic>
        <p:nvPicPr>
          <p:cNvPr id="9219" name="Content Placeholder 3" descr="1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654844" y="204788"/>
            <a:ext cx="795337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a-IR" sz="3200" b="1" dirty="0">
                <a:solidFill>
                  <a:srgbClr val="C00000"/>
                </a:solidFill>
                <a:cs typeface="B Lotus" pitchFamily="2" charset="-78"/>
              </a:rPr>
              <a:t>زماني سپري نشد </a:t>
            </a:r>
            <a:r>
              <a:rPr lang="fa-IR" sz="3200" b="1" dirty="0" smtClean="0">
                <a:solidFill>
                  <a:srgbClr val="C00000"/>
                </a:solidFill>
                <a:cs typeface="B Lotus" pitchFamily="2" charset="-78"/>
              </a:rPr>
              <a:t>كه</a:t>
            </a:r>
          </a:p>
          <a:p>
            <a:pPr algn="l"/>
            <a:r>
              <a:rPr lang="fa-IR" sz="3200" b="1" dirty="0" smtClean="0">
                <a:solidFill>
                  <a:srgbClr val="C00000"/>
                </a:solidFill>
                <a:cs typeface="B Lotus" pitchFamily="2" charset="-78"/>
              </a:rPr>
              <a:t>قطعه </a:t>
            </a:r>
            <a:r>
              <a:rPr lang="fa-IR" sz="3200" b="1" dirty="0">
                <a:solidFill>
                  <a:srgbClr val="C00000"/>
                </a:solidFill>
                <a:cs typeface="B Lotus" pitchFamily="2" charset="-78"/>
              </a:rPr>
              <a:t>ابری بالای سر هر دو قرار </a:t>
            </a:r>
            <a:r>
              <a:rPr lang="fa-IR" sz="3200" b="1" dirty="0" smtClean="0">
                <a:solidFill>
                  <a:srgbClr val="C00000"/>
                </a:solidFill>
                <a:cs typeface="B Lotus" pitchFamily="2" charset="-78"/>
              </a:rPr>
              <a:t>گرفت.</a:t>
            </a:r>
          </a:p>
          <a:p>
            <a:r>
              <a:rPr lang="fa-IR" sz="3200" b="1" dirty="0" smtClean="0">
                <a:solidFill>
                  <a:srgbClr val="C00000"/>
                </a:solidFill>
                <a:cs typeface="B Lotus" pitchFamily="2" charset="-78"/>
              </a:rPr>
              <a:t>پس </a:t>
            </a:r>
            <a:r>
              <a:rPr lang="fa-IR" sz="3200" b="1" dirty="0">
                <a:solidFill>
                  <a:srgbClr val="C00000"/>
                </a:solidFill>
                <a:cs typeface="B Lotus" pitchFamily="2" charset="-78"/>
              </a:rPr>
              <a:t>از  طي </a:t>
            </a:r>
            <a:r>
              <a:rPr lang="fa-IR" sz="3200" b="1" dirty="0" smtClean="0">
                <a:solidFill>
                  <a:srgbClr val="C00000"/>
                </a:solidFill>
                <a:cs typeface="B Lotus" pitchFamily="2" charset="-78"/>
              </a:rPr>
              <a:t>مسافتي</a:t>
            </a:r>
          </a:p>
          <a:p>
            <a:pPr algn="l"/>
            <a:r>
              <a:rPr lang="fa-IR" sz="3200" b="1" dirty="0" smtClean="0">
                <a:solidFill>
                  <a:srgbClr val="C00000"/>
                </a:solidFill>
                <a:cs typeface="B Lotus" pitchFamily="2" charset="-78"/>
              </a:rPr>
              <a:t>سر </a:t>
            </a:r>
            <a:r>
              <a:rPr lang="fa-IR" sz="3200" b="1" dirty="0">
                <a:solidFill>
                  <a:srgbClr val="C00000"/>
                </a:solidFill>
                <a:cs typeface="B Lotus" pitchFamily="2" charset="-78"/>
              </a:rPr>
              <a:t>یک دو راهی، از یکدیگر جدا </a:t>
            </a:r>
            <a:r>
              <a:rPr lang="fa-IR" sz="3200" b="1" dirty="0" smtClean="0">
                <a:solidFill>
                  <a:srgbClr val="C00000"/>
                </a:solidFill>
                <a:cs typeface="B Lotus" pitchFamily="2" charset="-78"/>
              </a:rPr>
              <a:t>شدند،</a:t>
            </a:r>
          </a:p>
          <a:p>
            <a:pPr algn="l"/>
            <a:r>
              <a:rPr lang="fa-IR" sz="3200" b="1" dirty="0" smtClean="0">
                <a:solidFill>
                  <a:srgbClr val="C00000"/>
                </a:solidFill>
                <a:cs typeface="B Lotus" pitchFamily="2" charset="-78"/>
              </a:rPr>
              <a:t>كه </a:t>
            </a:r>
            <a:r>
              <a:rPr lang="fa-IR" sz="3200" b="1" dirty="0">
                <a:solidFill>
                  <a:srgbClr val="C00000"/>
                </a:solidFill>
                <a:cs typeface="B Lotus" pitchFamily="2" charset="-78"/>
              </a:rPr>
              <a:t>با شگفتي </a:t>
            </a:r>
            <a:r>
              <a:rPr lang="fa-IR" sz="3200" b="1" dirty="0">
                <a:solidFill>
                  <a:srgbClr val="006600"/>
                </a:solidFill>
                <a:cs typeface="B Lotus" pitchFamily="2" charset="-78"/>
              </a:rPr>
              <a:t>ابر با آن مرد روان شد! </a:t>
            </a:r>
            <a:endParaRPr lang="en-US" sz="3200" b="1" dirty="0">
              <a:solidFill>
                <a:srgbClr val="006600"/>
              </a:solidFill>
              <a:cs typeface="B Lotus" pitchFamily="2" charset="-78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smtClean="0"/>
          </a:p>
        </p:txBody>
      </p:sp>
      <p:pic>
        <p:nvPicPr>
          <p:cNvPr id="10243" name="Content Placeholder 3" descr="1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0" y="642938"/>
            <a:ext cx="91440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B Zar" pitchFamily="2" charset="-78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299433" y="1385870"/>
            <a:ext cx="5016983" cy="225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ArchUp">
              <a:avLst/>
            </a:prstTxWarp>
            <a:spAutoFit/>
          </a:bodyPr>
          <a:lstStyle/>
          <a:p>
            <a:pPr algn="ctr"/>
            <a:r>
              <a:rPr lang="fa-IR" sz="2800" b="1" dirty="0" smtClean="0">
                <a:solidFill>
                  <a:srgbClr val="FFC000"/>
                </a:solidFill>
                <a:cs typeface="B Lotus" pitchFamily="2" charset="-78"/>
              </a:rPr>
              <a:t>راهب به او گفت:</a:t>
            </a:r>
          </a:p>
          <a:p>
            <a:pPr algn="ctr"/>
            <a:r>
              <a:rPr lang="fa-IR" sz="3600" b="1" dirty="0" smtClean="0">
                <a:solidFill>
                  <a:srgbClr val="FFC000"/>
                </a:solidFill>
                <a:cs typeface="B Lotus" pitchFamily="2" charset="-78"/>
              </a:rPr>
              <a:t>تو </a:t>
            </a:r>
            <a:r>
              <a:rPr lang="fa-IR" sz="3600" b="1" dirty="0">
                <a:solidFill>
                  <a:srgbClr val="FFC000"/>
                </a:solidFill>
                <a:cs typeface="B Lotus" pitchFamily="2" charset="-78"/>
              </a:rPr>
              <a:t>از من بهتر بودي كه دعاي تو مستجاب </a:t>
            </a:r>
            <a:r>
              <a:rPr lang="fa-IR" sz="3600" b="1" dirty="0" smtClean="0">
                <a:solidFill>
                  <a:srgbClr val="FFC000"/>
                </a:solidFill>
                <a:cs typeface="B Lotus" pitchFamily="2" charset="-78"/>
              </a:rPr>
              <a:t>شد!</a:t>
            </a:r>
          </a:p>
          <a:p>
            <a:pPr algn="ctr"/>
            <a:r>
              <a:rPr lang="fa-IR" sz="3600" b="1" dirty="0" smtClean="0">
                <a:solidFill>
                  <a:srgbClr val="FFC000"/>
                </a:solidFill>
                <a:cs typeface="B Lotus" pitchFamily="2" charset="-78"/>
              </a:rPr>
              <a:t>بگو </a:t>
            </a:r>
            <a:r>
              <a:rPr lang="fa-IR" sz="3600" b="1" dirty="0">
                <a:solidFill>
                  <a:srgbClr val="FFC000"/>
                </a:solidFill>
                <a:cs typeface="B Lotus" pitchFamily="2" charset="-78"/>
              </a:rPr>
              <a:t>چه كرده­اي كه مستحق اين كرامت گشتي؟!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ثمره پاکدامن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ثمره پاکدامنی</Template>
  <TotalTime>486</TotalTime>
  <Words>333</Words>
  <Application>Microsoft Office PowerPoint</Application>
  <PresentationFormat>On-screen Show (4:3)</PresentationFormat>
  <Paragraphs>53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 Lotus</vt:lpstr>
      <vt:lpstr>B Nazanin</vt:lpstr>
      <vt:lpstr>B Titr</vt:lpstr>
      <vt:lpstr>B Zar</vt:lpstr>
      <vt:lpstr>Calibri</vt:lpstr>
      <vt:lpstr>Times New Roman</vt:lpstr>
      <vt:lpstr>ثمره پاکدامنی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Novin Pendar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جوهری</dc:creator>
  <cp:lastModifiedBy>NP</cp:lastModifiedBy>
  <cp:revision>16</cp:revision>
  <dcterms:created xsi:type="dcterms:W3CDTF">2013-04-29T18:51:26Z</dcterms:created>
  <dcterms:modified xsi:type="dcterms:W3CDTF">2017-10-20T08:48:55Z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1348275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